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69" r:id="rId19"/>
    <p:sldId id="270" r:id="rId20"/>
    <p:sldId id="271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2099733"/>
            <a:ext cx="6619244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43218" y="1830324"/>
            <a:ext cx="99059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6CC03C53-E894-490E-AC61-75106D64D4B4}" type="datetimeFigureOut">
              <a:rPr lang="en-US" smtClean="0">
                <a:solidFill>
                  <a:prstClr val="white"/>
                </a:solidFill>
              </a:rPr>
              <a:pPr/>
              <a:t>3/11/2025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7220" y="3264921"/>
            <a:ext cx="3859795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92609"/>
            <a:ext cx="62864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6674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553666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63416"/>
            <a:ext cx="6619244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8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2631815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591093"/>
            <a:ext cx="601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980518"/>
            <a:ext cx="6340430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3678766"/>
            <a:ext cx="579432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6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70667"/>
            <a:ext cx="6619245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5033068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17299"/>
            <a:ext cx="23468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3193561"/>
            <a:ext cx="2346876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2603502"/>
            <a:ext cx="2359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3193562"/>
            <a:ext cx="2359035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2617300"/>
            <a:ext cx="237077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3193562"/>
            <a:ext cx="237353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4532845"/>
            <a:ext cx="228782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5109108"/>
            <a:ext cx="228782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4532846"/>
            <a:ext cx="2285075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2603500"/>
            <a:ext cx="201843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5184002"/>
            <a:ext cx="228782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4532847"/>
            <a:ext cx="228782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2603500"/>
            <a:ext cx="201843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5184001"/>
            <a:ext cx="2287828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6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973668"/>
            <a:ext cx="6619245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47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1278468"/>
            <a:ext cx="1060450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1278468"/>
            <a:ext cx="4685660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677645"/>
            <a:ext cx="3263267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677645"/>
            <a:ext cx="2816534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8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2603501"/>
            <a:ext cx="3618869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2603500"/>
            <a:ext cx="361886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36188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2603500"/>
            <a:ext cx="36188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3179763"/>
            <a:ext cx="361886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1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95400"/>
            <a:ext cx="209486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447800"/>
            <a:ext cx="3892549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895601"/>
            <a:ext cx="209486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693332"/>
            <a:ext cx="2895195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1143000"/>
            <a:ext cx="242039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3657600"/>
            <a:ext cx="2894409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1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9144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973668"/>
            <a:ext cx="657106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2603500"/>
            <a:ext cx="65710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6394062"/>
            <a:ext cx="74294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CC03C53-E894-490E-AC61-75106D64D4B4}" type="datetimeFigureOut">
              <a:rPr lang="en-US" smtClean="0">
                <a:solidFill>
                  <a:srgbClr val="ACD433"/>
                </a:solidFill>
              </a:rPr>
              <a:pPr/>
              <a:t>3/11/2025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6391839"/>
            <a:ext cx="2894846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D1B13D9-3D26-455B-A6E4-1FD426EA484A}" type="slidenum">
              <a:rPr lang="en-US" smtClean="0">
                <a:solidFill>
                  <a:prstClr val="white"/>
                </a:solidFill>
              </a:rPr>
              <a:pPr/>
              <a:t>‹№›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4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280920" cy="3888432"/>
          </a:xfrm>
        </p:spPr>
        <p:txBody>
          <a:bodyPr anchor="t"/>
          <a:lstStyle/>
          <a:p>
            <a:pPr algn="ctr"/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Сумський </a:t>
            </a:r>
            <a:r>
              <a:rPr lang="ru-RU" sz="20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державний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університет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Кафедра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фізичного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виховання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 спорту</a:t>
            </a: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Значення</a:t>
            </a: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наукових </a:t>
            </a:r>
            <a:r>
              <a:rPr lang="ru-RU" sz="26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досліджень</a:t>
            </a:r>
            <a:r>
              <a:rPr lang="ru-RU" sz="2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 </a:t>
            </a:r>
            <a:r>
              <a:rPr lang="ru-RU" sz="2600" b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фізичній</a:t>
            </a:r>
            <a:r>
              <a:rPr lang="ru-RU" sz="2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культурі</a:t>
            </a:r>
            <a:r>
              <a:rPr lang="uk-UA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uk-UA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uk-UA" sz="2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229200"/>
            <a:ext cx="5467116" cy="861420"/>
          </a:xfrm>
        </p:spPr>
        <p:txBody>
          <a:bodyPr anchor="ctr"/>
          <a:lstStyle/>
          <a:p>
            <a:pPr algn="r"/>
            <a:r>
              <a:rPr lang="ru-RU" sz="1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Підготував: доктор педагогічних наук,</a:t>
            </a:r>
          </a:p>
          <a:p>
            <a:pPr algn="r"/>
            <a:r>
              <a:rPr lang="ru-RU" sz="15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професор</a:t>
            </a:r>
            <a:r>
              <a:rPr lang="ru-RU" sz="15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Сергій ЛАЗОРЕНКО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438400" cy="24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26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Стратегія наукового дослідження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1).	Визначення наукового напряму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2).	Обґрунтування актуальності обраної теми.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3).	Постановка мети і </a:t>
            </a:r>
            <a:r>
              <a:rPr lang="uk-UA" dirty="0" smtClean="0">
                <a:solidFill>
                  <a:prstClr val="black"/>
                </a:solidFill>
              </a:rPr>
              <a:t>прогностичних </a:t>
            </a:r>
            <a:r>
              <a:rPr lang="uk-UA" dirty="0">
                <a:solidFill>
                  <a:prstClr val="black"/>
                </a:solidFill>
              </a:rPr>
              <a:t>завдань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4).	Визначення об'єкта і предмета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5).	</a:t>
            </a:r>
            <a:r>
              <a:rPr lang="uk-UA" dirty="0" smtClean="0">
                <a:solidFill>
                  <a:prstClr val="black"/>
                </a:solidFill>
              </a:rPr>
              <a:t>Методологічна </a:t>
            </a:r>
            <a:r>
              <a:rPr lang="uk-UA" dirty="0">
                <a:solidFill>
                  <a:prstClr val="black"/>
                </a:solidFill>
              </a:rPr>
              <a:t>база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6).	Алгоритм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7).	Математико-статистична обробка результатів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8).	Обговорення результатів дослідження.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9).	Формулювання висновків і оцінка одержаних результатів.</a:t>
            </a:r>
            <a:endParaRPr lang="uk-U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Наукові публікації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 smtClean="0">
                <a:solidFill>
                  <a:schemeClr val="tx1"/>
                </a:solidFill>
              </a:rPr>
              <a:t>НАУКОВА СТАТТЯ – вид наукової публікації, який описує результати дослідження, чи групи досліджень, об’єднаних загальною темою.</a:t>
            </a: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schemeClr val="tx1"/>
                </a:solidFill>
              </a:rPr>
              <a:t>НАУКОВІ ТЕЗИ – це </a:t>
            </a:r>
            <a:r>
              <a:rPr lang="uk-UA" dirty="0">
                <a:solidFill>
                  <a:schemeClr val="tx1"/>
                </a:solidFill>
              </a:rPr>
              <a:t>лаконічно сформульовані головні думки, ключові аспекти, ідеї та концепції автора. </a:t>
            </a:r>
            <a:endParaRPr lang="uk-UA" dirty="0" smtClean="0">
              <a:solidFill>
                <a:schemeClr val="tx1"/>
              </a:solidFill>
            </a:endParaRP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schemeClr val="tx1"/>
                </a:solidFill>
              </a:rPr>
              <a:t>РЕФЕРАТ </a:t>
            </a:r>
            <a:r>
              <a:rPr lang="uk-UA" dirty="0">
                <a:solidFill>
                  <a:schemeClr val="tx1"/>
                </a:solidFill>
              </a:rPr>
              <a:t>– короткий переказ змісту наукової роботи, книги або вчення, оформлений у вигляді письмової публічної доповіді. </a:t>
            </a: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schemeClr val="tx1"/>
                </a:solidFill>
              </a:rPr>
              <a:t>НАУКОВЕ ЕСЕ – </a:t>
            </a:r>
            <a:r>
              <a:rPr lang="uk-UA" dirty="0">
                <a:solidFill>
                  <a:schemeClr val="tx1"/>
                </a:solidFill>
              </a:rPr>
              <a:t>фактичне обґрунтування певної позиції чи ідеї на основі аналізу інформації наукових, навчально-методичних чи інших першоджерел.</a:t>
            </a:r>
          </a:p>
          <a:p>
            <a:pPr>
              <a:buClr>
                <a:srgbClr val="ACD433"/>
              </a:buClr>
            </a:pP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9160"/>
            <a:ext cx="2883223" cy="190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96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Вимоги до написання </a:t>
            </a:r>
            <a:br>
              <a:rPr lang="uk-UA" sz="3400" dirty="0" smtClean="0">
                <a:solidFill>
                  <a:srgbClr val="92D050"/>
                </a:solidFill>
              </a:rPr>
            </a:br>
            <a:r>
              <a:rPr lang="uk-UA" sz="3400" dirty="0" smtClean="0">
                <a:solidFill>
                  <a:srgbClr val="92D050"/>
                </a:solidFill>
              </a:rPr>
              <a:t>наукових тез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64" y="1916832"/>
            <a:ext cx="7489006" cy="487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5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Вимоги до написання </a:t>
            </a:r>
            <a:br>
              <a:rPr lang="uk-UA" sz="3400" dirty="0" smtClean="0">
                <a:solidFill>
                  <a:srgbClr val="92D050"/>
                </a:solidFill>
              </a:rPr>
            </a:br>
            <a:r>
              <a:rPr lang="uk-UA" sz="3400" dirty="0" smtClean="0">
                <a:solidFill>
                  <a:srgbClr val="92D050"/>
                </a:solidFill>
              </a:rPr>
              <a:t>наукових тез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C:\Users\User\Pictures\Screenshots\Знімок екрана 2025-03-05 2018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88" y="1919688"/>
            <a:ext cx="7344816" cy="47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2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Вимоги до написання </a:t>
            </a:r>
            <a:br>
              <a:rPr lang="uk-UA" sz="3400" dirty="0" smtClean="0">
                <a:solidFill>
                  <a:srgbClr val="92D050"/>
                </a:solidFill>
              </a:rPr>
            </a:br>
            <a:r>
              <a:rPr lang="uk-UA" sz="3400" dirty="0" smtClean="0">
                <a:solidFill>
                  <a:srgbClr val="92D050"/>
                </a:solidFill>
              </a:rPr>
              <a:t>наукової статті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5" y="2348880"/>
            <a:ext cx="8409745" cy="409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7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Вимоги до написання </a:t>
            </a:r>
            <a:br>
              <a:rPr lang="uk-UA" sz="3400" dirty="0" smtClean="0">
                <a:solidFill>
                  <a:srgbClr val="92D050"/>
                </a:solidFill>
              </a:rPr>
            </a:br>
            <a:r>
              <a:rPr lang="uk-UA" sz="3400" dirty="0" smtClean="0">
                <a:solidFill>
                  <a:srgbClr val="92D050"/>
                </a:solidFill>
              </a:rPr>
              <a:t>наукової статті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17998"/>
            <a:ext cx="8496944" cy="401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4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Вимоги до написання </a:t>
            </a:r>
            <a:br>
              <a:rPr lang="uk-UA" sz="3400" dirty="0" smtClean="0">
                <a:solidFill>
                  <a:srgbClr val="92D050"/>
                </a:solidFill>
              </a:rPr>
            </a:br>
            <a:r>
              <a:rPr lang="uk-UA" sz="3400" dirty="0" smtClean="0">
                <a:solidFill>
                  <a:srgbClr val="92D050"/>
                </a:solidFill>
              </a:rPr>
              <a:t>наукової статті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5122" name="Picture 2" descr="C:\Users\User\Pictures\Screenshots\Знімок екрана 2025-03-05 2103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384680"/>
            <a:ext cx="7992888" cy="4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0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Вимоги до написання </a:t>
            </a:r>
            <a:br>
              <a:rPr lang="uk-UA" sz="3400" dirty="0" smtClean="0">
                <a:solidFill>
                  <a:srgbClr val="92D050"/>
                </a:solidFill>
              </a:rPr>
            </a:br>
            <a:r>
              <a:rPr lang="uk-UA" sz="3400" dirty="0" smtClean="0">
                <a:solidFill>
                  <a:srgbClr val="92D050"/>
                </a:solidFill>
              </a:rPr>
              <a:t>наукової статті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2" y="2162001"/>
            <a:ext cx="813911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7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Алгоритм написання реферату або есе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1.	Титульний аркуш: назва навчального закладу, назва структурного підрозділу (навчально-науковий інститут, факультет, кафедра), назва, виконавець (П.І.П., академічна група), науковий ступінь, вчене звання, П.І.П викладача, який перевірятиме наукову роботу, місто, рік написання есе чи реферату. 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2.	Зміст (план). 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3.	Вступ або передмова. 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4.	Основні розділи і підрозділи з посиланнями на науково-методичну літературу, електронні джерела, епістолярій тощо, наведені у списку використаних першоджерел. 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5.	Висновки. 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6.	Список використаних літературних джерел, </a:t>
            </a:r>
            <a:r>
              <a:rPr lang="uk-UA" dirty="0" smtClean="0">
                <a:solidFill>
                  <a:prstClr val="black"/>
                </a:solidFill>
              </a:rPr>
              <a:t>інтернет-ресурсу, інших </a:t>
            </a:r>
            <a:r>
              <a:rPr lang="uk-UA" dirty="0">
                <a:solidFill>
                  <a:prstClr val="black"/>
                </a:solidFill>
              </a:rPr>
              <a:t>публікацій.</a:t>
            </a:r>
            <a:endParaRPr lang="uk-U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9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Наукова тема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НАУКОВА ТЕМА – сфера наукових досліджень, завдання наукового характеру, що вимагає проведення наукового дослідження або низки експериментів. Вибір теми наукового дослідження починається з передбачення та детального аналізу літератури науково-методичного змісту, українських та зарубіжних авторів з обраного напрямку дослідження.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4752528" cy="23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19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Наука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420888"/>
            <a:ext cx="8352928" cy="3598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tx1"/>
                </a:solidFill>
              </a:rPr>
              <a:t>НАУКА − це особлива форма людської діяльності, яка склалася історично і має своїм результатом цілеспрямовано відібрані факти, гіпотези, теорії, закони і методи дослідження.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32" y="3789040"/>
            <a:ext cx="4940279" cy="259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75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Етапи визначення наукової теми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ru-RU" dirty="0">
                <a:solidFill>
                  <a:prstClr val="black"/>
                </a:solidFill>
              </a:rPr>
              <a:t>–	перший – формулювання проблематики в загальних рисах на основі аналізу суперечностей напрямку дослідження та передбачення очікуваного результату;</a:t>
            </a:r>
          </a:p>
          <a:p>
            <a:pPr>
              <a:buClr>
                <a:srgbClr val="ACD433"/>
              </a:buClr>
            </a:pPr>
            <a:r>
              <a:rPr lang="ru-RU" dirty="0">
                <a:solidFill>
                  <a:prstClr val="black"/>
                </a:solidFill>
              </a:rPr>
              <a:t>–	другий – розробка структури проблеми, визначається тема, підтема, завдання тощо, дослідження яких вирішує окремі проблеми цілісної доктрини наукової роботи;</a:t>
            </a:r>
          </a:p>
          <a:p>
            <a:pPr>
              <a:buClr>
                <a:srgbClr val="ACD433"/>
              </a:buClr>
            </a:pPr>
            <a:r>
              <a:rPr lang="ru-RU" dirty="0">
                <a:solidFill>
                  <a:prstClr val="black"/>
                </a:solidFill>
              </a:rPr>
              <a:t>–	третій – визначається актуальність проблеми дослідження, для цього до кожного завдання висувають кілька заперечень і на основі аналізу методом експериментального наближення виключають заперечення на користь реальності обраної теми.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063416"/>
            <a:ext cx="7488832" cy="1379755"/>
          </a:xfrm>
        </p:spPr>
        <p:txBody>
          <a:bodyPr/>
          <a:lstStyle/>
          <a:p>
            <a:r>
              <a:rPr lang="uk-UA" sz="3600" dirty="0" smtClean="0">
                <a:solidFill>
                  <a:srgbClr val="92D050"/>
                </a:solidFill>
              </a:rPr>
              <a:t>Рекомендована література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3543300"/>
            <a:ext cx="8208912" cy="24765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1. Лазоренко С. А. Історія наукової думки у фізичній культурі. Навчальнометодичний посібник. Суми : ФОП Цьома С. П., 2023. − 262 с.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1733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Наука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3814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CD433"/>
              </a:buClr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	Система </a:t>
            </a:r>
            <a:r>
              <a:rPr lang="uk-UA" sz="2000" dirty="0">
                <a:solidFill>
                  <a:schemeClr val="tx1"/>
                </a:solidFill>
              </a:rPr>
              <a:t>наукової діяльності – інтелектуальна творча діяльність, що спрямована на </a:t>
            </a:r>
            <a:r>
              <a:rPr lang="uk-UA" sz="2000" dirty="0" smtClean="0">
                <a:solidFill>
                  <a:schemeClr val="tx1"/>
                </a:solidFill>
              </a:rPr>
              <a:t>отримання та </a:t>
            </a:r>
            <a:r>
              <a:rPr lang="uk-UA" sz="2000" dirty="0">
                <a:solidFill>
                  <a:schemeClr val="tx1"/>
                </a:solidFill>
              </a:rPr>
              <a:t>використання нових знань. </a:t>
            </a:r>
            <a:r>
              <a:rPr lang="uk-UA" sz="2000" dirty="0" smtClean="0">
                <a:solidFill>
                  <a:schemeClr val="tx1"/>
                </a:solidFill>
              </a:rPr>
              <a:t>Включає наступні етапи: </a:t>
            </a:r>
            <a:endParaRPr lang="uk-UA" sz="2000" dirty="0">
              <a:solidFill>
                <a:schemeClr val="tx1"/>
              </a:solidFill>
            </a:endParaRP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1)	збір фактичної інформації за темою дослідження;</a:t>
            </a: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2)	аналіз та інтерпретація отриманої інформації;</a:t>
            </a: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3)	постановка (виникнення) проблеми; </a:t>
            </a: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4)	побудова гіпотез; </a:t>
            </a: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5)	дослідницький етап, використання або ж створення за необхідності нових методів дослідження та їх реалізація щодо  доведення гіпотези або гіпотез; </a:t>
            </a: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6)	узагальнення результатів наукової діяльності та формулювання висновків;</a:t>
            </a:r>
          </a:p>
          <a:p>
            <a:pPr>
              <a:buClr>
                <a:srgbClr val="ACD433"/>
              </a:buClr>
            </a:pPr>
            <a:r>
              <a:rPr lang="uk-UA" sz="1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7)	впровадження у практику результатів дослідження.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3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Логіка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3814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sz="2000" dirty="0" smtClean="0">
                <a:solidFill>
                  <a:schemeClr val="tx1"/>
                </a:solidFill>
              </a:rPr>
              <a:t>ЛОГІКА </a:t>
            </a:r>
            <a:r>
              <a:rPr lang="uk-UA" sz="2000" dirty="0">
                <a:solidFill>
                  <a:schemeClr val="tx1"/>
                </a:solidFill>
              </a:rPr>
              <a:t>– розкриває структуру теорії та її співвідношення із закономірностями розвитку об’єктивної </a:t>
            </a:r>
            <a:r>
              <a:rPr lang="uk-UA" sz="2000" dirty="0" smtClean="0">
                <a:solidFill>
                  <a:schemeClr val="tx1"/>
                </a:solidFill>
              </a:rPr>
              <a:t>дійсності.</a:t>
            </a:r>
          </a:p>
          <a:p>
            <a:pPr>
              <a:buClr>
                <a:srgbClr val="ACD433"/>
              </a:buClr>
            </a:pPr>
            <a:r>
              <a:rPr lang="ru-RU" sz="2000" dirty="0" smtClean="0">
                <a:solidFill>
                  <a:schemeClr val="tx1"/>
                </a:solidFill>
              </a:rPr>
              <a:t>НАУКОВА ТЕОРІЯ – </a:t>
            </a:r>
            <a:r>
              <a:rPr lang="ru-RU" sz="2000" dirty="0">
                <a:solidFill>
                  <a:schemeClr val="tx1"/>
                </a:solidFill>
              </a:rPr>
              <a:t>це найвища форма узагальнення і систематизації знань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ACD433"/>
              </a:buClr>
            </a:pPr>
            <a:r>
              <a:rPr lang="uk-UA" sz="2000" dirty="0" smtClean="0">
                <a:solidFill>
                  <a:schemeClr val="tx1"/>
                </a:solidFill>
              </a:rPr>
              <a:t>ФУНКЦІЇ НАУКОВОЇ ТЕОРІЇ – </a:t>
            </a:r>
            <a:r>
              <a:rPr lang="uk-UA" sz="2000" dirty="0">
                <a:solidFill>
                  <a:schemeClr val="tx1"/>
                </a:solidFill>
              </a:rPr>
              <a:t>пояснення, передбачення, фактичність, систематичність (передбачає спадкоємність знань), </a:t>
            </a:r>
            <a:r>
              <a:rPr lang="uk-UA" sz="2000" dirty="0" smtClean="0">
                <a:solidFill>
                  <a:schemeClr val="tx1"/>
                </a:solidFill>
              </a:rPr>
              <a:t>методологічність, тощо.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87770"/>
            <a:ext cx="3456384" cy="229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8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Методологія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3814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sz="2000" dirty="0" smtClean="0">
                <a:solidFill>
                  <a:schemeClr val="tx1"/>
                </a:solidFill>
              </a:rPr>
              <a:t>МЕТОДОЛОГІЯ </a:t>
            </a:r>
            <a:r>
              <a:rPr lang="uk-UA" sz="2000" dirty="0">
                <a:solidFill>
                  <a:schemeClr val="tx1"/>
                </a:solidFill>
              </a:rPr>
              <a:t>– це тип раціонально-рефлексивної свідомості, спрямований на вивчення, удосконалення і конструювання методів. Поняття «Методологія» має два основних значення: по-перше, це – система певних правил, принципів і операцій, що застосовуються у тій чи іншій сфері діяльності (в науці, політиці, мистецтві тощо); по-друге, це – вчення про цю систему, загальна теорія метода.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95" y="4498051"/>
            <a:ext cx="4057506" cy="224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8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Методика, метод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3814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МЕТОДИКА – це фіксована сукупність прийомів практичної діяльності, що призводить до заздалегідь визначеного  результату. У науковому пізнанні методика відіграє значну роль в емпіричних дослідженнях (спостереженні та експерименті). </a:t>
            </a: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МЕТОД </a:t>
            </a:r>
            <a:r>
              <a:rPr lang="uk-UA" dirty="0">
                <a:solidFill>
                  <a:prstClr val="black"/>
                </a:solidFill>
              </a:rPr>
              <a:t>(грец. </a:t>
            </a:r>
            <a:r>
              <a:rPr lang="en-AU" dirty="0">
                <a:solidFill>
                  <a:prstClr val="black"/>
                </a:solidFill>
              </a:rPr>
              <a:t>metodos) – «</a:t>
            </a:r>
            <a:r>
              <a:rPr lang="uk-UA" dirty="0">
                <a:solidFill>
                  <a:prstClr val="black"/>
                </a:solidFill>
              </a:rPr>
              <a:t>шлях до чогось» у широкому розумінні слова, шлях дослідження, алгоритм пізнання, теорія, вчення, свідомий спосіб досягнення певного результату, здійснення </a:t>
            </a:r>
            <a:r>
              <a:rPr lang="uk-UA" dirty="0" smtClean="0">
                <a:solidFill>
                  <a:prstClr val="black"/>
                </a:solidFill>
              </a:rPr>
              <a:t>наукового пошуку, </a:t>
            </a:r>
            <a:r>
              <a:rPr lang="uk-UA" dirty="0">
                <a:solidFill>
                  <a:prstClr val="black"/>
                </a:solidFill>
              </a:rPr>
              <a:t>план вирішення </a:t>
            </a:r>
            <a:r>
              <a:rPr lang="uk-UA" dirty="0" smtClean="0">
                <a:solidFill>
                  <a:prstClr val="black"/>
                </a:solidFill>
              </a:rPr>
              <a:t>прогностичних гіпотез. </a:t>
            </a:r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85065"/>
            <a:ext cx="3150640" cy="20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Класифікація методів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41044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1.	Філософські методи</a:t>
            </a:r>
            <a:r>
              <a:rPr lang="uk-UA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uk-UA" dirty="0" smtClean="0">
                <a:solidFill>
                  <a:prstClr val="black"/>
                </a:solidFill>
              </a:rPr>
              <a:t>− умоглядно-філософський підхід.</a:t>
            </a: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2</a:t>
            </a:r>
            <a:r>
              <a:rPr lang="uk-UA" dirty="0">
                <a:solidFill>
                  <a:prstClr val="black"/>
                </a:solidFill>
              </a:rPr>
              <a:t>.	Загально-науквові методи дослідження: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uk-UA" dirty="0" smtClean="0">
                <a:solidFill>
                  <a:prstClr val="black"/>
                </a:solidFill>
              </a:rPr>
              <a:t>− методи </a:t>
            </a:r>
            <a:r>
              <a:rPr lang="uk-UA" dirty="0">
                <a:solidFill>
                  <a:prstClr val="black"/>
                </a:solidFill>
              </a:rPr>
              <a:t>емпіричного дослідження (спостереження, експеримент, порівняння, опис, вимірювання тощо);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uk-UA" dirty="0" smtClean="0">
                <a:solidFill>
                  <a:prstClr val="black"/>
                </a:solidFill>
              </a:rPr>
              <a:t>− методи </a:t>
            </a:r>
            <a:r>
              <a:rPr lang="uk-UA" dirty="0">
                <a:solidFill>
                  <a:prstClr val="black"/>
                </a:solidFill>
              </a:rPr>
              <a:t>теоретичного пізнання (формалізація, аксіоматичний метод, гіпотетико-дедуктивний, сходження від абстрактного до конкретного, анкетування тощо);</a:t>
            </a:r>
          </a:p>
          <a:p>
            <a:pPr marL="0" indent="0">
              <a:buClr>
                <a:srgbClr val="ACD433"/>
              </a:buClr>
              <a:buFont typeface="Wingdings 3" charset="2"/>
              <a:buNone/>
            </a:pPr>
            <a:r>
              <a:rPr lang="uk-UA" dirty="0">
                <a:solidFill>
                  <a:prstClr val="black"/>
                </a:solidFill>
              </a:rPr>
              <a:t>̶	загальнологічні методи (аналіз, синтез, абстрагування, ідеалізація, узагальнення, індукція, дедукція, аналогія, моделювання, систематика, методи фіксації результатів експерименту тощо</a:t>
            </a:r>
            <a:r>
              <a:rPr lang="uk-UA" dirty="0" smtClean="0">
                <a:solidFill>
                  <a:prstClr val="black"/>
                </a:solidFill>
              </a:rPr>
              <a:t>).</a:t>
            </a:r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92D050"/>
                </a:solidFill>
              </a:rPr>
              <a:t>Класифікація методів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204864"/>
            <a:ext cx="8352928" cy="38149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3</a:t>
            </a:r>
            <a:r>
              <a:rPr lang="uk-UA" dirty="0">
                <a:solidFill>
                  <a:prstClr val="black"/>
                </a:solidFill>
              </a:rPr>
              <a:t>.	Вірогіднісно-статистичні методи (математично-статистичні методи обробки результатів наукового дослідження).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4.	Аналіз документальних матеріалів, науково-методичних, літературних та інших першоджерел.</a:t>
            </a:r>
          </a:p>
          <a:p>
            <a:pPr>
              <a:buClr>
                <a:srgbClr val="ACD433"/>
              </a:buClr>
            </a:pPr>
            <a:r>
              <a:rPr lang="uk-UA" dirty="0">
                <a:solidFill>
                  <a:prstClr val="black"/>
                </a:solidFill>
              </a:rPr>
              <a:t>5.	Міждисциплінарні методи наук – передбачають поглиблене дослідження об’єкту за допомогою методів з арсеналу інших наукових напрямків (психології, педагогіки, медицини, анатомії, фізіології тощо).</a:t>
            </a: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03301"/>
            <a:ext cx="3024336" cy="198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38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632848" cy="987936"/>
          </a:xfrm>
        </p:spPr>
        <p:txBody>
          <a:bodyPr/>
          <a:lstStyle/>
          <a:p>
            <a:r>
              <a:rPr lang="uk-UA" sz="3400" dirty="0" smtClean="0">
                <a:solidFill>
                  <a:srgbClr val="92D050"/>
                </a:solidFill>
              </a:rPr>
              <a:t>Стратегія наукового дослідження</a:t>
            </a:r>
            <a:endParaRPr lang="ru-RU" sz="3400" dirty="0">
              <a:solidFill>
                <a:srgbClr val="92D050"/>
              </a:solidFill>
            </a:endParaRPr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395536" y="2348880"/>
            <a:ext cx="8352928" cy="43204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НАУКОВЕ ДОСЛІДЖЕННЯ – </a:t>
            </a:r>
            <a:r>
              <a:rPr lang="uk-UA" dirty="0">
                <a:solidFill>
                  <a:prstClr val="black"/>
                </a:solidFill>
              </a:rPr>
              <a:t>діалектичний процес, який охоплює </a:t>
            </a:r>
            <a:r>
              <a:rPr lang="uk-UA" dirty="0" smtClean="0">
                <a:solidFill>
                  <a:prstClr val="black"/>
                </a:solidFill>
              </a:rPr>
              <a:t>усі </a:t>
            </a:r>
            <a:r>
              <a:rPr lang="uk-UA" dirty="0">
                <a:solidFill>
                  <a:prstClr val="black"/>
                </a:solidFill>
              </a:rPr>
              <a:t>процеси від оформлення ідеї до її втілення у вигляді нових теоретичних положень, створення </a:t>
            </a:r>
            <a:r>
              <a:rPr lang="uk-UA" dirty="0" smtClean="0">
                <a:solidFill>
                  <a:prstClr val="black"/>
                </a:solidFill>
              </a:rPr>
              <a:t>адекватних </a:t>
            </a:r>
            <a:r>
              <a:rPr lang="uk-UA" dirty="0">
                <a:solidFill>
                  <a:prstClr val="black"/>
                </a:solidFill>
              </a:rPr>
              <a:t>технологій та обладнання.</a:t>
            </a: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ТЕХНОЛОГІЯ НАУКОВОГО ДОСЛІДЖЕННЯ – </a:t>
            </a:r>
            <a:r>
              <a:rPr lang="uk-UA" dirty="0">
                <a:solidFill>
                  <a:prstClr val="black"/>
                </a:solidFill>
              </a:rPr>
              <a:t>спосіб досягнення його мети за умов фіксованого поділу функцій між технічними засобами і </a:t>
            </a:r>
            <a:r>
              <a:rPr lang="uk-UA" dirty="0" smtClean="0">
                <a:solidFill>
                  <a:prstClr val="black"/>
                </a:solidFill>
              </a:rPr>
              <a:t>сенсорно-аналітичними органами </a:t>
            </a:r>
            <a:r>
              <a:rPr lang="uk-UA" dirty="0">
                <a:solidFill>
                  <a:prstClr val="black"/>
                </a:solidFill>
              </a:rPr>
              <a:t>людини, що відповідають можливостям перших та останніх, а також </a:t>
            </a:r>
            <a:r>
              <a:rPr lang="uk-UA" dirty="0" smtClean="0">
                <a:solidFill>
                  <a:prstClr val="black"/>
                </a:solidFill>
              </a:rPr>
              <a:t>встановленій </a:t>
            </a:r>
            <a:r>
              <a:rPr lang="uk-UA" dirty="0">
                <a:solidFill>
                  <a:prstClr val="black"/>
                </a:solidFill>
              </a:rPr>
              <a:t>логіці дослідження. </a:t>
            </a:r>
            <a:endParaRPr lang="uk-UA" dirty="0" smtClean="0">
              <a:solidFill>
                <a:prstClr val="black"/>
              </a:solidFill>
            </a:endParaRPr>
          </a:p>
          <a:p>
            <a:pPr>
              <a:buClr>
                <a:srgbClr val="ACD433"/>
              </a:buClr>
            </a:pPr>
            <a:r>
              <a:rPr lang="uk-UA" dirty="0" smtClean="0">
                <a:solidFill>
                  <a:prstClr val="black"/>
                </a:solidFill>
              </a:rPr>
              <a:t>ЛОГІКА НАУКОВОГО ДОСЛІДЖЕННЯ ― </a:t>
            </a:r>
            <a:r>
              <a:rPr lang="uk-UA" dirty="0">
                <a:solidFill>
                  <a:prstClr val="black"/>
                </a:solidFill>
              </a:rPr>
              <a:t>сукупність </a:t>
            </a:r>
            <a:r>
              <a:rPr lang="uk-UA" dirty="0" smtClean="0">
                <a:solidFill>
                  <a:prstClr val="black"/>
                </a:solidFill>
              </a:rPr>
              <a:t>релевантних складових таких </a:t>
            </a:r>
            <a:r>
              <a:rPr lang="uk-UA" dirty="0">
                <a:solidFill>
                  <a:prstClr val="black"/>
                </a:solidFill>
              </a:rPr>
              <a:t>як пізнавальні завдання, структура інформації (перелік її видів та їх взаємозв'язків), необхідної для одержання рішення, засоби </a:t>
            </a:r>
            <a:r>
              <a:rPr lang="uk-UA" dirty="0" smtClean="0">
                <a:solidFill>
                  <a:prstClr val="black"/>
                </a:solidFill>
              </a:rPr>
              <a:t>компіляції  та аналізу інформації, </a:t>
            </a:r>
            <a:r>
              <a:rPr lang="uk-UA" dirty="0">
                <a:solidFill>
                  <a:prstClr val="black"/>
                </a:solidFill>
              </a:rPr>
              <a:t>процедури </a:t>
            </a:r>
            <a:r>
              <a:rPr lang="uk-UA" dirty="0" smtClean="0">
                <a:solidFill>
                  <a:prstClr val="black"/>
                </a:solidFill>
              </a:rPr>
              <a:t>прогнозування </a:t>
            </a:r>
            <a:r>
              <a:rPr lang="uk-UA" dirty="0">
                <a:solidFill>
                  <a:prstClr val="black"/>
                </a:solidFill>
              </a:rPr>
              <a:t>завдань, пошуки шляхів їх вирішення та отримання результатів. </a:t>
            </a:r>
            <a:endParaRPr lang="uk-U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74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1074</Words>
  <Application>Microsoft Office PowerPoint</Application>
  <PresentationFormat>Екран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Совет директоров</vt:lpstr>
      <vt:lpstr> Сумський державний  університет Кафедра фізичного виховання і спорту      Значення наукових досліджень  у фізичній культурі </vt:lpstr>
      <vt:lpstr>Наука</vt:lpstr>
      <vt:lpstr>Наука</vt:lpstr>
      <vt:lpstr>Логіка</vt:lpstr>
      <vt:lpstr>Методологія</vt:lpstr>
      <vt:lpstr>Методика, метод</vt:lpstr>
      <vt:lpstr>Класифікація методів</vt:lpstr>
      <vt:lpstr>Класифікація методів</vt:lpstr>
      <vt:lpstr>Стратегія наукового дослідження</vt:lpstr>
      <vt:lpstr>Стратегія наукового дослідження</vt:lpstr>
      <vt:lpstr>Наукові публікації</vt:lpstr>
      <vt:lpstr>Вимоги до написання  наукових тез</vt:lpstr>
      <vt:lpstr>Вимоги до написання  наукових тез</vt:lpstr>
      <vt:lpstr>Вимоги до написання  наукової статті</vt:lpstr>
      <vt:lpstr>Вимоги до написання  наукової статті</vt:lpstr>
      <vt:lpstr>Вимоги до написання  наукової статті</vt:lpstr>
      <vt:lpstr>Вимоги до написання  наукової статті</vt:lpstr>
      <vt:lpstr>Алгоритм написання реферату або есе</vt:lpstr>
      <vt:lpstr>Наукова тема</vt:lpstr>
      <vt:lpstr>Етапи визначення наукової теми</vt:lpstr>
      <vt:lpstr>Рекомендована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Сумський державний  університет   Вступ до спеціальності зі змістовним модулем: Становлення фізичної культури і спорту   Тема 9. «Значення наукових досліджень у фізичній культурі»</dc:title>
  <dc:creator>User</dc:creator>
  <cp:lastModifiedBy>Нєдєльчева Олена Вікторівна</cp:lastModifiedBy>
  <cp:revision>14</cp:revision>
  <dcterms:created xsi:type="dcterms:W3CDTF">2024-10-15T16:40:07Z</dcterms:created>
  <dcterms:modified xsi:type="dcterms:W3CDTF">2025-03-11T09:37:02Z</dcterms:modified>
</cp:coreProperties>
</file>